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8ACFBA-47EC-4396-A8CD-84CF9B5CB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445F169-0A24-4AB2-BF3B-18AB36C65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1F7B22-7806-442C-AB7C-DEF8FA51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7EE2-0285-45D8-823D-88F51046467D}" type="datetimeFigureOut">
              <a:rPr lang="hr-HR" smtClean="0"/>
              <a:t>19.11.2021.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D95A2B8-1242-4AF3-8E18-D1EF61BDD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5731470-3208-4F73-98C1-72592F14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6DB3-07A8-4A77-BA2B-5CAD9F109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887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004C3E-70C1-4222-B185-6238899B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7C7CC52-37CE-4F17-BDFA-5E692FFDF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D2B312-96FF-432E-A1C8-007A9844A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7EE2-0285-45D8-823D-88F51046467D}" type="datetimeFigureOut">
              <a:rPr lang="hr-HR" smtClean="0"/>
              <a:t>19.11.2021.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084FCCB-3597-4FA0-AE55-5B70136B6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F40134A-168A-4241-977F-C25355235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6DB3-07A8-4A77-BA2B-5CAD9F109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790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73C71A3-74C9-4BB9-8985-48256697F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B98B6A4-E43D-4C9C-BE37-9634F027D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954037-54F2-42AF-9F3A-1251D2C99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7EE2-0285-45D8-823D-88F51046467D}" type="datetimeFigureOut">
              <a:rPr lang="hr-HR" smtClean="0"/>
              <a:t>19.11.2021.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1BBD7C9-0AAD-48E7-AED5-B5172656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FC2C468-36BB-4F7E-9E54-B7C3287C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6DB3-07A8-4A77-BA2B-5CAD9F109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244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0DD0E0-6253-45E5-BD7A-9C58B6D6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B5FDAC-2662-453C-AB0C-54617F2F0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4060B0C-A19D-44A4-845D-9408412E0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7EE2-0285-45D8-823D-88F51046467D}" type="datetimeFigureOut">
              <a:rPr lang="hr-HR" smtClean="0"/>
              <a:t>19.11.2021.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5683791-854D-4BDE-9998-227E12B3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31DB017-8133-427F-9CB3-A08A1342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6DB3-07A8-4A77-BA2B-5CAD9F109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368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8AB5F2-46CF-4853-A159-04C333D96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973BC27-E91B-4F8F-99E4-8ABC3FCB3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23B8050-1E54-4B9A-AAF2-73AFDC93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7EE2-0285-45D8-823D-88F51046467D}" type="datetimeFigureOut">
              <a:rPr lang="hr-HR" smtClean="0"/>
              <a:t>19.11.2021.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A5C92FD-7286-4C57-9746-B6C0BA41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32B198-E3B3-49D7-AC55-677D9604E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6DB3-07A8-4A77-BA2B-5CAD9F109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379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0AA315-C4B2-4C01-B822-B9FA37D1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BE409C-2294-4C41-BBC5-46DA7A4E9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7584E69-14E6-4D69-BE13-D8675A5F3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F001F30-FA92-430A-9F16-4CD242ECF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7EE2-0285-45D8-823D-88F51046467D}" type="datetimeFigureOut">
              <a:rPr lang="hr-HR" smtClean="0"/>
              <a:t>19.11.2021.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E2A58E6-8425-457B-8FB5-D82CA4271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79500C8-AE5A-4D43-B3E7-89319827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6DB3-07A8-4A77-BA2B-5CAD9F109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364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5B29D9-E6A3-4EB7-901C-5273EF0B0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C418444-F009-4165-B291-DD345981B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E314F20-0ADF-4E05-9F84-A27B909BA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42B630C-28A8-49AD-B5B0-3AB3E5D39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3FE9D9A-6CEA-4CF3-BF02-65807D69D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4724FDD-800F-4502-96B8-29FAEFBDF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7EE2-0285-45D8-823D-88F51046467D}" type="datetimeFigureOut">
              <a:rPr lang="hr-HR" smtClean="0"/>
              <a:t>19.11.2021.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FD36D4E-01CC-4664-842E-A63E3832A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1A0694A-47E6-4918-BBBB-2214BD3E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6DB3-07A8-4A77-BA2B-5CAD9F109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05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00AAE8-B79E-473D-9640-922ADB111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F4474A5-CE3B-48B3-84A9-24E0CEA3C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7EE2-0285-45D8-823D-88F51046467D}" type="datetimeFigureOut">
              <a:rPr lang="hr-HR" smtClean="0"/>
              <a:t>19.11.2021.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19FFF95-AE26-4E4A-8B8D-ADEF2335F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C4E2419-C527-4325-BBD2-01C5DF3E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6DB3-07A8-4A77-BA2B-5CAD9F109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385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263D386F-6FA3-4B72-B8C2-A25B26A8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7EE2-0285-45D8-823D-88F51046467D}" type="datetimeFigureOut">
              <a:rPr lang="hr-HR" smtClean="0"/>
              <a:t>19.11.2021.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AEF1C8D-BD67-4CB9-A570-7337B5D8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2623B27-B6FD-4BFD-80E9-A4022937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6DB3-07A8-4A77-BA2B-5CAD9F109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350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4AE4F4-9DA9-4179-B06A-025B913D8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D413C7-E3D4-48C6-BA05-FC6385B26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41FBB7A-4E71-4F83-A42A-BF1723266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58DEDF3-4F3E-4DE1-88DB-13AC3D18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7EE2-0285-45D8-823D-88F51046467D}" type="datetimeFigureOut">
              <a:rPr lang="hr-HR" smtClean="0"/>
              <a:t>19.11.2021.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981F304-9565-440F-A145-6D5179DB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8C49CE2-8E51-4621-8F33-0D5A79E1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6DB3-07A8-4A77-BA2B-5CAD9F109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62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C24936-537F-4635-8188-91F9F37DB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0767ADD-7684-4478-AE70-65156434A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4FF4C05-1871-4810-A378-FB56CF876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CB88780-D123-4267-9CE2-00365C6E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B7EE2-0285-45D8-823D-88F51046467D}" type="datetimeFigureOut">
              <a:rPr lang="hr-HR" smtClean="0"/>
              <a:t>19.11.2021.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BFA9B2F-206F-4E3C-A64F-92C8268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7551010-D44F-4CFE-AB4B-5FE66C61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D6DB3-07A8-4A77-BA2B-5CAD9F109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818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7766517-37A1-4BB9-9EB7-028D288D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9446DF9-C506-4B86-BFEB-5FE219222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77987EA-7F72-40B3-B9B4-BBBE70EF1D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B7EE2-0285-45D8-823D-88F51046467D}" type="datetimeFigureOut">
              <a:rPr lang="hr-HR" smtClean="0"/>
              <a:t>19.11.2021.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614316D-6E85-4CBA-9D4A-16B11A6F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1352BE3-D992-439C-B438-63C4D369A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D6DB3-07A8-4A77-BA2B-5CAD9F109B5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593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7uy7ekl7c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97CDEEB7-D939-4F05-B942-15DFCB944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27" y="643467"/>
            <a:ext cx="9892545" cy="5571065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20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EFAFF262-8E5B-45C4-8BBA-CE17B0F265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916432"/>
              </p:ext>
            </p:extLst>
          </p:nvPr>
        </p:nvGraphicFramePr>
        <p:xfrm>
          <a:off x="1" y="0"/>
          <a:ext cx="12191998" cy="6857995"/>
        </p:xfrm>
        <a:graphic>
          <a:graphicData uri="http://schemas.openxmlformats.org/drawingml/2006/table">
            <a:tbl>
              <a:tblPr firstRow="1" firstCol="1" bandRow="1"/>
              <a:tblGrid>
                <a:gridCol w="2496181">
                  <a:extLst>
                    <a:ext uri="{9D8B030D-6E8A-4147-A177-3AD203B41FA5}">
                      <a16:colId xmlns:a16="http://schemas.microsoft.com/office/drawing/2014/main" val="3644176559"/>
                    </a:ext>
                  </a:extLst>
                </a:gridCol>
                <a:gridCol w="2416294">
                  <a:extLst>
                    <a:ext uri="{9D8B030D-6E8A-4147-A177-3AD203B41FA5}">
                      <a16:colId xmlns:a16="http://schemas.microsoft.com/office/drawing/2014/main" val="380685857"/>
                    </a:ext>
                  </a:extLst>
                </a:gridCol>
                <a:gridCol w="2446935">
                  <a:extLst>
                    <a:ext uri="{9D8B030D-6E8A-4147-A177-3AD203B41FA5}">
                      <a16:colId xmlns:a16="http://schemas.microsoft.com/office/drawing/2014/main" val="523691431"/>
                    </a:ext>
                  </a:extLst>
                </a:gridCol>
                <a:gridCol w="2416294">
                  <a:extLst>
                    <a:ext uri="{9D8B030D-6E8A-4147-A177-3AD203B41FA5}">
                      <a16:colId xmlns:a16="http://schemas.microsoft.com/office/drawing/2014/main" val="1061225881"/>
                    </a:ext>
                  </a:extLst>
                </a:gridCol>
                <a:gridCol w="2416294">
                  <a:extLst>
                    <a:ext uri="{9D8B030D-6E8A-4147-A177-3AD203B41FA5}">
                      <a16:colId xmlns:a16="http://schemas.microsoft.com/office/drawing/2014/main" val="2404594192"/>
                    </a:ext>
                  </a:extLst>
                </a:gridCol>
              </a:tblGrid>
              <a:tr h="277235"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OSOBNA HIGIJENA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SREDSTVA ZA ČIŠĆENJE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ODJEĆA I OBUĆA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ŠKOLSKI PRIBOR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SITNI INVENTAR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598065"/>
                  </a:ext>
                </a:extLst>
              </a:tr>
              <a:tr h="277235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šampon za kosu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tekući sapun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čarape od vel. 28 do 45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obična olovka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tave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639574"/>
                  </a:ext>
                </a:extLst>
              </a:tr>
              <a:tr h="277235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gel za tuširanje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deterdžent za rublje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donje rublje vel od 2 do 15 god.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gumica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posteljina 140*200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975750"/>
                  </a:ext>
                </a:extLst>
              </a:tr>
              <a:tr h="277235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zubna pasta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omekšivač za rublje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potkošulje za djevojke S,M,L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šiljilo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plahte na gumu 120*200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089777"/>
                  </a:ext>
                </a:extLst>
              </a:tr>
              <a:tr h="515792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higijenski ulošci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sredstva za čišćenje kuhinje i kupatila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gaćice za djevojke S i M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tempere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ručnici 50*90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331444"/>
                  </a:ext>
                </a:extLst>
              </a:tr>
              <a:tr h="277235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britvice, ženske i muške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papirnati ručnici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pidžame za djecu od 3 do 15 god.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mine za tehničku olovku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kalupi (tepsije) za kolače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859911"/>
                  </a:ext>
                </a:extLst>
              </a:tr>
              <a:tr h="277235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gel za brijanje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tablete za perilicu posuđa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pidžame za djevojke S,M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glinamol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grablje za lišće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76379"/>
                  </a:ext>
                </a:extLst>
              </a:tr>
              <a:tr h="277235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štapići za uši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 za perilicu posuđa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donji dio trenirke S i M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šestar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kuhinjske krpe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202306"/>
                  </a:ext>
                </a:extLst>
              </a:tr>
              <a:tr h="277235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papirnate maramice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sjajilo za perilicu posuđa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tajice veličina L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ljepilo u stiku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plahta 90*200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477424"/>
                  </a:ext>
                </a:extLst>
              </a:tr>
              <a:tr h="515792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dezodorans u stiku/spreju, muški i ženski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tablete za čišćenje perilice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kabanica vel.L i S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A4 papir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886222"/>
                  </a:ext>
                </a:extLst>
              </a:tr>
              <a:tr h="344088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regenerator za kosu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deterdžent za posuđe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zimska jakna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crni markeri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37872"/>
                  </a:ext>
                </a:extLst>
              </a:tr>
              <a:tr h="344088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pelene br.6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toaletni papir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 odijelo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kemijska olovka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634057"/>
                  </a:ext>
                </a:extLst>
              </a:tr>
              <a:tr h="344088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pelene br.5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ajax za stakla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olovka piši-briši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114781"/>
                  </a:ext>
                </a:extLst>
              </a:tr>
              <a:tr h="344088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pelene br 4.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sredstvo za pranje podova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bojice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607521"/>
                  </a:ext>
                </a:extLst>
              </a:tr>
              <a:tr h="344088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dječja pasta za zube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vreće za smeće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kolaž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447083"/>
                  </a:ext>
                </a:extLst>
              </a:tr>
              <a:tr h="344088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krema za djecu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metle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plastelin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896053"/>
                  </a:ext>
                </a:extLst>
              </a:tr>
              <a:tr h="344088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domestos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ugljen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945647"/>
                  </a:ext>
                </a:extLst>
              </a:tr>
              <a:tr h="344088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sanitar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tekuće ljepilo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308310"/>
                  </a:ext>
                </a:extLst>
              </a:tr>
              <a:tr h="344088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jednokratne rukavice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selotejp</a:t>
                      </a: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251460"/>
                  </a:ext>
                </a:extLst>
              </a:tr>
              <a:tr h="511739"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r-H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475" marR="70475" marT="9788" marB="9788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222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194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52857B0-E48A-4A91-B057-36534CC97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r-HR" sz="7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HVALA VAM!</a:t>
            </a:r>
            <a:endParaRPr lang="en-US" sz="72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4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36198F4-BC45-4000-B966-5C8BDAA9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 dirty="0"/>
              <a:t>O njima 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4635E4A-6006-4D24-9DB2-B69FC2F5D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8"/>
            <a:ext cx="4670097" cy="3813651"/>
          </a:xfrm>
        </p:spPr>
        <p:txBody>
          <a:bodyPr>
            <a:normAutofit/>
          </a:bodyPr>
          <a:lstStyle/>
          <a:p>
            <a:pPr fontAlgn="base"/>
            <a:r>
              <a:rPr lang="hr-HR" sz="2000" b="0" i="0" dirty="0">
                <a:effectLst/>
                <a:latin typeface="Roboto" panose="02000000000000000000" pitchFamily="2" charset="0"/>
              </a:rPr>
              <a:t>Pomažu </a:t>
            </a:r>
            <a:r>
              <a:rPr lang="hr-HR" sz="2000" b="1" i="0" dirty="0">
                <a:effectLst/>
                <a:latin typeface="inherit"/>
              </a:rPr>
              <a:t>djeci i mladima </a:t>
            </a:r>
            <a:r>
              <a:rPr lang="hr-HR" sz="2000" b="0" i="0" dirty="0">
                <a:effectLst/>
                <a:latin typeface="Roboto" panose="02000000000000000000" pitchFamily="2" charset="0"/>
              </a:rPr>
              <a:t>koji više ne mogu živjeti sa svojim obiteljima</a:t>
            </a:r>
          </a:p>
          <a:p>
            <a:pPr marL="0" indent="0" fontAlgn="base">
              <a:buNone/>
            </a:pPr>
            <a:endParaRPr lang="hr-HR" sz="2000" b="0" i="0" dirty="0">
              <a:effectLst/>
              <a:latin typeface="Roboto" panose="02000000000000000000" pitchFamily="2" charset="0"/>
            </a:endParaRPr>
          </a:p>
          <a:p>
            <a:pPr fontAlgn="base"/>
            <a:r>
              <a:rPr lang="hr-HR" sz="2000" b="0" i="0" dirty="0">
                <a:effectLst/>
                <a:latin typeface="Roboto" panose="02000000000000000000" pitchFamily="2" charset="0"/>
              </a:rPr>
              <a:t>Djeci i mladima pružaju </a:t>
            </a:r>
            <a:r>
              <a:rPr lang="hr-HR" sz="2000" b="1" i="0" dirty="0">
                <a:effectLst/>
                <a:latin typeface="inherit"/>
              </a:rPr>
              <a:t>topli dom i kvalitetnu skrb uz stručnu podršku</a:t>
            </a:r>
          </a:p>
          <a:p>
            <a:pPr marL="0" indent="0" fontAlgn="base">
              <a:buNone/>
            </a:pPr>
            <a:endParaRPr lang="hr-HR" sz="2000" b="0" i="0" dirty="0">
              <a:effectLst/>
              <a:latin typeface="Roboto" panose="02000000000000000000" pitchFamily="2" charset="0"/>
            </a:endParaRPr>
          </a:p>
          <a:p>
            <a:pPr fontAlgn="base"/>
            <a:r>
              <a:rPr lang="hr-HR" sz="2000" b="1" i="0" dirty="0">
                <a:effectLst/>
                <a:latin typeface="inherit"/>
              </a:rPr>
              <a:t>Jačaju obitelji</a:t>
            </a:r>
            <a:r>
              <a:rPr lang="hr-HR" sz="2000" b="0" i="0" dirty="0">
                <a:effectLst/>
                <a:latin typeface="Roboto" panose="02000000000000000000" pitchFamily="2" charset="0"/>
              </a:rPr>
              <a:t> </a:t>
            </a:r>
            <a:r>
              <a:rPr lang="hr-HR" sz="2000" b="0" i="0">
                <a:effectLst/>
                <a:latin typeface="Roboto" panose="02000000000000000000" pitchFamily="2" charset="0"/>
              </a:rPr>
              <a:t>kako bi </a:t>
            </a:r>
            <a:r>
              <a:rPr lang="hr-HR" sz="2000" b="0" i="0" dirty="0">
                <a:effectLst/>
                <a:latin typeface="Roboto" panose="02000000000000000000" pitchFamily="2" charset="0"/>
              </a:rPr>
              <a:t>spriječili napuštanje i zanemarivanje djece.</a:t>
            </a:r>
          </a:p>
          <a:p>
            <a:pPr marL="0" indent="0">
              <a:buNone/>
            </a:pPr>
            <a:br>
              <a:rPr lang="hr-HR" sz="2000" b="0" i="0" dirty="0">
                <a:effectLst/>
                <a:latin typeface="inherit"/>
              </a:rPr>
            </a:br>
            <a:endParaRPr lang="hr-HR" sz="2000" dirty="0"/>
          </a:p>
        </p:txBody>
      </p:sp>
      <p:pic>
        <p:nvPicPr>
          <p:cNvPr id="5" name="Slika 4" descr="Slika na kojoj se prikazuje stablo, na otvorenom, osoba, mlado&#10;&#10;Opis je automatski generiran">
            <a:extLst>
              <a:ext uri="{FF2B5EF4-FFF2-40B4-BE49-F238E27FC236}">
                <a16:creationId xmlns:a16="http://schemas.microsoft.com/office/drawing/2014/main" id="{8B85E910-5EDD-4693-AE94-A4D65A450B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5" r="332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3833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04FA4A-EF5B-4B34-A915-19B411996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fontAlgn="base"/>
            <a:r>
              <a:rPr lang="hr-HR" sz="2200" b="1" i="0" dirty="0">
                <a:effectLst/>
                <a:latin typeface="inherit"/>
              </a:rPr>
              <a:t>Zagovaraju</a:t>
            </a:r>
            <a:r>
              <a:rPr lang="hr-HR" sz="2200" b="0" i="0" dirty="0">
                <a:effectLst/>
                <a:latin typeface="Roboto" panose="02000000000000000000" pitchFamily="2" charset="0"/>
              </a:rPr>
              <a:t> prava sve djece i mladih</a:t>
            </a:r>
          </a:p>
          <a:p>
            <a:pPr fontAlgn="base"/>
            <a:endParaRPr lang="hr-HR" sz="2200" b="0" i="0" dirty="0">
              <a:effectLst/>
              <a:latin typeface="Roboto" panose="02000000000000000000" pitchFamily="2" charset="0"/>
            </a:endParaRPr>
          </a:p>
          <a:p>
            <a:pPr fontAlgn="base"/>
            <a:r>
              <a:rPr lang="hr-HR" sz="2200" b="0" i="0" dirty="0">
                <a:effectLst/>
                <a:latin typeface="Roboto" panose="02000000000000000000" pitchFamily="2" charset="0"/>
              </a:rPr>
              <a:t>Svojim radom omogućuju da djeca i mladi odrastaju u ozračju ljubavi, sigurnosti i dostojanstva.</a:t>
            </a:r>
          </a:p>
          <a:p>
            <a:endParaRPr lang="hr-HR" sz="2200" dirty="0"/>
          </a:p>
        </p:txBody>
      </p:sp>
      <p:pic>
        <p:nvPicPr>
          <p:cNvPr id="7" name="Slika 6" descr="Slika na kojoj se prikazuje osoba, na otvorenom, objekt na otvorenom, igralište&#10;&#10;Opis je automatski generiran">
            <a:extLst>
              <a:ext uri="{FF2B5EF4-FFF2-40B4-BE49-F238E27FC236}">
                <a16:creationId xmlns:a16="http://schemas.microsoft.com/office/drawing/2014/main" id="{695FD41C-0F61-4C35-A17B-142A56D453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r="21562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8384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rava, priroda, zeleno, bogato&#10;&#10;Opis je automatski generiran">
            <a:extLst>
              <a:ext uri="{FF2B5EF4-FFF2-40B4-BE49-F238E27FC236}">
                <a16:creationId xmlns:a16="http://schemas.microsoft.com/office/drawing/2014/main" id="{7EED5A56-D13B-41B4-B796-7840BFB111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1" b="432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1E63778-6A66-441B-B3CF-3B4A0172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250" y="3448050"/>
            <a:ext cx="4593021" cy="2619839"/>
          </a:xfrm>
        </p:spPr>
        <p:txBody>
          <a:bodyPr anchor="ctr">
            <a:normAutofit/>
          </a:bodyPr>
          <a:lstStyle/>
          <a:p>
            <a:r>
              <a:rPr lang="hr-HR" sz="1500" dirty="0">
                <a:effectLst/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Danas, u 16 SOS kuća odrasta osamdesetero djece, koji čine zajedništvo u sigurnoj i brižnoj sredini koju zovemo Dječje selo. O djeci u SOS obiteljima brinu SOS mame, SOS tete, te stručni pomagači poput psihologa, pedagoga, socijalnih radnika. SOS obitelji uspostavljaju i njeguju veze s drugim obiteljima iz zajednice. Djeca iz SOS Dječjeg sela posjećuju svoje prijatelje, a obitelji iz lokalne zajednice provode slobodno vrijeme u šetnji ili igri na igralištu SOS Dječjeg sela</a:t>
            </a:r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val="179304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na otvorenom, stablo, tlo, cesta&#10;&#10;Opis je automatski generiran">
            <a:extLst>
              <a:ext uri="{FF2B5EF4-FFF2-40B4-BE49-F238E27FC236}">
                <a16:creationId xmlns:a16="http://schemas.microsoft.com/office/drawing/2014/main" id="{6740FFAF-7B1A-4C24-9D88-1E29A7C12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8B5B33-7E1B-44FE-9CB3-C8820F6A2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hr-HR" sz="1800">
                <a:hlinkClick r:id="rId3"/>
              </a:rPr>
              <a:t>S.O.S Dječje selo - Video</a:t>
            </a:r>
            <a:endParaRPr lang="hr-HR" sz="1800"/>
          </a:p>
        </p:txBody>
      </p:sp>
    </p:spTree>
    <p:extLst>
      <p:ext uri="{BB962C8B-B14F-4D97-AF65-F5344CB8AC3E}">
        <p14:creationId xmlns:p14="http://schemas.microsoft.com/office/powerpoint/2010/main" val="2204434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F9AF59A-FA3E-4D6B-9FBA-EA7ECFA68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636145" cy="78009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Korina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7CCE84-C1EF-40C0-B7D6-AFCED385E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361" y="1662460"/>
            <a:ext cx="5962785" cy="5045815"/>
          </a:xfrm>
        </p:spPr>
        <p:txBody>
          <a:bodyPr>
            <a:normAutofit/>
          </a:bodyPr>
          <a:lstStyle/>
          <a:p>
            <a:pPr fontAlgn="base"/>
            <a:r>
              <a:rPr lang="hr-HR" sz="2000" b="0" i="0" dirty="0">
                <a:effectLst/>
                <a:latin typeface="Roboto" panose="02000000000000000000" pitchFamily="2" charset="0"/>
              </a:rPr>
              <a:t>Korina je stigla u</a:t>
            </a:r>
            <a:r>
              <a:rPr lang="hr-HR" sz="2000" b="1" i="0" dirty="0">
                <a:effectLst/>
                <a:latin typeface="inherit"/>
              </a:rPr>
              <a:t> SOS Dječje selo</a:t>
            </a:r>
            <a:r>
              <a:rPr lang="hr-HR" sz="2000" b="0" i="0" dirty="0">
                <a:effectLst/>
                <a:latin typeface="Roboto" panose="02000000000000000000" pitchFamily="2" charset="0"/>
              </a:rPr>
              <a:t> prije sedam i pol’ godina. Smještena je u SOS obitelj zajedno sa četvero svoje braće koji su u Dječje selo došli dvije godine ranije. Osim što je jedina djevojčica u obitelji, jedina je koja nema para blizanca. Naime, njezina braća su dva para blizanaca.</a:t>
            </a:r>
          </a:p>
          <a:p>
            <a:pPr fontAlgn="base"/>
            <a:r>
              <a:rPr lang="hr-HR" sz="2000" b="0" i="0" dirty="0">
                <a:effectLst/>
                <a:latin typeface="Roboto" panose="02000000000000000000" pitchFamily="2" charset="0"/>
              </a:rPr>
              <a:t>Tijekom odrastanja imala je težak zadatak izboriti se za svoje mjesto među dečkima, a danas s osmijehom na licu može reći da kreće u prvi razred.</a:t>
            </a:r>
          </a:p>
          <a:p>
            <a:pPr fontAlgn="base"/>
            <a:r>
              <a:rPr lang="hr-HR" sz="2000" b="0" i="0" dirty="0">
                <a:effectLst/>
                <a:latin typeface="Roboto" panose="02000000000000000000" pitchFamily="2" charset="0"/>
              </a:rPr>
              <a:t>Korina je potpuno spremna za veliki početak novog i zahtjevnog razdoblja koje je pred njom. Ne pokazuje niti strah niti nervozu, jer uz SOS mamu pored sebe ima i svoje velike zaštitnike, koji su već najavili da će joj pomagati oko zadaća i drugih školskih obaveza.</a:t>
            </a:r>
          </a:p>
          <a:p>
            <a:endParaRPr lang="hr-HR" sz="2000" dirty="0"/>
          </a:p>
        </p:txBody>
      </p:sp>
      <p:pic>
        <p:nvPicPr>
          <p:cNvPr id="5" name="Slika 4" descr="Slika na kojoj se prikazuje na otvorenom, stablo, tlo, cesta&#10;&#10;Opis je automatski generiran">
            <a:extLst>
              <a:ext uri="{FF2B5EF4-FFF2-40B4-BE49-F238E27FC236}">
                <a16:creationId xmlns:a16="http://schemas.microsoft.com/office/drawing/2014/main" id="{CEE0EF7B-F23A-477B-B823-D129015CE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8" name="Slika 7" descr="Slika na kojoj se prikazuje strijela&#10;&#10;Opis je automatski generiran">
            <a:extLst>
              <a:ext uri="{FF2B5EF4-FFF2-40B4-BE49-F238E27FC236}">
                <a16:creationId xmlns:a16="http://schemas.microsoft.com/office/drawing/2014/main" id="{4D9F3E43-2057-49C1-9E8C-718175D4C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1310">
            <a:off x="2333116" y="341312"/>
            <a:ext cx="938213" cy="121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9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D3878F-39AA-4310-9A78-49FC8817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hr-HR" sz="3600" dirty="0">
                <a:solidFill>
                  <a:srgbClr val="FF0000"/>
                </a:solidFill>
              </a:rPr>
              <a:t>Jana, Matija i Leon </a:t>
            </a:r>
          </a:p>
        </p:txBody>
      </p:sp>
      <p:pic>
        <p:nvPicPr>
          <p:cNvPr id="5" name="Slika 4" descr="Slika na kojoj se prikazuje osoba, zid, na zatvorenom, obitelj&#10;&#10;Opis je automatski generiran">
            <a:extLst>
              <a:ext uri="{FF2B5EF4-FFF2-40B4-BE49-F238E27FC236}">
                <a16:creationId xmlns:a16="http://schemas.microsoft.com/office/drawing/2014/main" id="{4687308B-4920-4019-A703-6B01E2848C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9" b="35428"/>
          <a:stretch/>
        </p:blipFill>
        <p:spPr>
          <a:xfrm>
            <a:off x="0" y="-114300"/>
            <a:ext cx="12191980" cy="3710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FB9D1C-F58A-47D3-BBCC-4E4D715CA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150" y="2714625"/>
            <a:ext cx="8620125" cy="4143375"/>
          </a:xfrm>
        </p:spPr>
        <p:txBody>
          <a:bodyPr anchor="ctr">
            <a:normAutofit/>
          </a:bodyPr>
          <a:lstStyle/>
          <a:p>
            <a:pPr fontAlgn="base"/>
            <a:r>
              <a:rPr lang="hr-HR" sz="1600" b="0" i="0" dirty="0">
                <a:effectLst/>
                <a:latin typeface="inherit"/>
              </a:rPr>
              <a:t>Bio je sunčani Uskrsni ponedjeljak kada su Jana, Matija i Leon stigli u SOS Dječje selo. Mali, zbunjeni i pomalo prestrašeni od nove sredine u koju dolaze, imali su samo jedno drugog. U izazovnoj situaciji izdvajanja iz biološke obitelji ovi su mališani imali jedno drugog. </a:t>
            </a:r>
            <a:endParaRPr lang="hr-HR" sz="1600" b="0" i="0" dirty="0">
              <a:effectLst/>
              <a:latin typeface="Roboto" panose="02000000000000000000" pitchFamily="2" charset="0"/>
            </a:endParaRPr>
          </a:p>
          <a:p>
            <a:pPr fontAlgn="base"/>
            <a:r>
              <a:rPr lang="hr-HR" sz="1600" b="0" i="0" dirty="0">
                <a:effectLst/>
                <a:latin typeface="inherit"/>
              </a:rPr>
              <a:t>Njihova neraskidiva bratsko-sestrinska veza uvijek ih je činila jačim i zajedno su mogli svladati sve prepreke. Upravo tako je i danas. Šest godina kasnije ova trojka i dalje je nerazdvojna. Na život u SOS Dječjem selu brzo su se priviknuli, te stekli mnoštvo novih prijatelja. </a:t>
            </a:r>
            <a:endParaRPr lang="hr-HR" sz="1600" b="0" i="0" dirty="0">
              <a:effectLst/>
              <a:latin typeface="Roboto" panose="02000000000000000000" pitchFamily="2" charset="0"/>
            </a:endParaRPr>
          </a:p>
          <a:p>
            <a:pPr fontAlgn="base"/>
            <a:r>
              <a:rPr lang="hr-HR" sz="1600" b="1" i="0" dirty="0">
                <a:effectLst/>
                <a:latin typeface="inherit"/>
              </a:rPr>
              <a:t>Uz vašu pomoć  možemo nastaviti stvarati obitelj za djecu bez odgovarajuće roditeljske skrbi.</a:t>
            </a:r>
            <a:r>
              <a:rPr lang="hr-HR" sz="1600" b="0" i="0" dirty="0">
                <a:effectLst/>
                <a:latin typeface="inherit"/>
              </a:rPr>
              <a:t> </a:t>
            </a:r>
            <a:endParaRPr lang="hr-HR" sz="1600" b="0" i="0" dirty="0">
              <a:effectLst/>
              <a:latin typeface="Roboto" panose="02000000000000000000" pitchFamily="2" charset="0"/>
            </a:endParaRPr>
          </a:p>
          <a:p>
            <a:endParaRPr lang="hr-HR" sz="1600" dirty="0"/>
          </a:p>
        </p:txBody>
      </p:sp>
      <p:pic>
        <p:nvPicPr>
          <p:cNvPr id="7" name="Slika 6" descr="Slika na kojoj se prikazuje strijela&#10;&#10;Opis je automatski generiran">
            <a:extLst>
              <a:ext uri="{FF2B5EF4-FFF2-40B4-BE49-F238E27FC236}">
                <a16:creationId xmlns:a16="http://schemas.microsoft.com/office/drawing/2014/main" id="{BCD4F856-4DF8-4A03-939E-6D92806D8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4" y="4979192"/>
            <a:ext cx="1166813" cy="151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9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73AB091-EEE9-409D-906E-338235DB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345" y="-124690"/>
            <a:ext cx="6251110" cy="1783080"/>
          </a:xfrm>
        </p:spPr>
        <p:txBody>
          <a:bodyPr anchor="b">
            <a:normAutofit/>
          </a:bodyPr>
          <a:lstStyle/>
          <a:p>
            <a:r>
              <a:rPr lang="hr-HR" sz="5400" dirty="0">
                <a:solidFill>
                  <a:srgbClr val="FF0000"/>
                </a:solidFill>
              </a:rPr>
              <a:t>Marija</a:t>
            </a:r>
          </a:p>
        </p:txBody>
      </p:sp>
      <p:pic>
        <p:nvPicPr>
          <p:cNvPr id="5" name="Slika 4" descr="Slika na kojoj se prikazuje na otvorenom, osoba, nebo, voda&#10;&#10;Opis je automatski generiran">
            <a:extLst>
              <a:ext uri="{FF2B5EF4-FFF2-40B4-BE49-F238E27FC236}">
                <a16:creationId xmlns:a16="http://schemas.microsoft.com/office/drawing/2014/main" id="{0CDAE490-F4BD-4BB3-AF1E-E25D4F222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9" r="1842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3EC322F-B03E-481A-A8E2-30E6D86BA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345" y="2201798"/>
            <a:ext cx="7448929" cy="3886201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hr-HR" sz="2000" dirty="0"/>
            </a:br>
            <a:r>
              <a:rPr lang="hr-HR" sz="2000" b="0" i="0" dirty="0">
                <a:effectLst/>
                <a:latin typeface="Roboto" panose="02000000000000000000" pitchFamily="2" charset="0"/>
              </a:rPr>
              <a:t>Kada je imala 10 godina </a:t>
            </a:r>
            <a:r>
              <a:rPr lang="hr-HR" sz="2000" b="1" i="0" dirty="0">
                <a:effectLst/>
                <a:latin typeface="Roboto" panose="02000000000000000000" pitchFamily="2" charset="0"/>
              </a:rPr>
              <a:t>Marija</a:t>
            </a:r>
            <a:r>
              <a:rPr lang="hr-HR" sz="2000" b="0" i="0" dirty="0">
                <a:effectLst/>
                <a:latin typeface="Roboto" panose="02000000000000000000" pitchFamily="2" charset="0"/>
              </a:rPr>
              <a:t> i njezin dvije godine mlađi brat </a:t>
            </a:r>
            <a:r>
              <a:rPr lang="hr-HR" sz="2000" b="1" i="0" dirty="0">
                <a:effectLst/>
                <a:latin typeface="Roboto" panose="02000000000000000000" pitchFamily="2" charset="0"/>
              </a:rPr>
              <a:t>Ivan</a:t>
            </a:r>
            <a:r>
              <a:rPr lang="hr-HR" sz="2000" b="0" i="0" dirty="0">
                <a:effectLst/>
                <a:latin typeface="Roboto" panose="02000000000000000000" pitchFamily="2" charset="0"/>
              </a:rPr>
              <a:t> izdvojeni su iz biološke obitelji, te su smješteni u</a:t>
            </a:r>
            <a:r>
              <a:rPr lang="hr-HR" sz="2000" b="1" i="0" dirty="0">
                <a:effectLst/>
                <a:latin typeface="Roboto" panose="02000000000000000000" pitchFamily="2" charset="0"/>
              </a:rPr>
              <a:t> SOS Dječje selo.</a:t>
            </a:r>
          </a:p>
          <a:p>
            <a:pPr marL="0" indent="0">
              <a:buNone/>
            </a:pPr>
            <a:r>
              <a:rPr lang="hr-HR" sz="2000" b="0" i="0" dirty="0">
                <a:effectLst/>
                <a:latin typeface="Roboto" panose="02000000000000000000" pitchFamily="2" charset="0"/>
              </a:rPr>
              <a:t>Kako kaže Marija, jasno se sjeća tog prosinca kada su stigli u Dječje selo. Bili su mali, zbunjeni i prestrašeni te, ‘im je jako nedostajala kuća i njihovi roditelji kakvi god da su bili’.</a:t>
            </a:r>
          </a:p>
          <a:p>
            <a:pPr marL="0" indent="0">
              <a:buNone/>
            </a:pPr>
            <a:r>
              <a:rPr lang="hr-HR" sz="2000" b="0" i="0" dirty="0">
                <a:effectLst/>
                <a:latin typeface="Roboto" panose="02000000000000000000" pitchFamily="2" charset="0"/>
              </a:rPr>
              <a:t>Srećom, imali su jedno drugog i to im je puno pomoglo. U samoj prilagodbi od iznimne važnosti bila je i njihova SOS mama Branka koja im je pružila toplinu doma i obiteljsko okruženje kakvo svako dijete zaslužuje.</a:t>
            </a:r>
          </a:p>
          <a:p>
            <a:pPr marL="0" indent="0">
              <a:buNone/>
            </a:pPr>
            <a:r>
              <a:rPr lang="hr-HR" sz="2000" b="0" i="0" dirty="0">
                <a:effectLst/>
                <a:latin typeface="Roboto" panose="02000000000000000000" pitchFamily="2" charset="0"/>
              </a:rPr>
              <a:t>“Oduvijek sam maštala da imam svoju obitelj u kojoj će vladati sklad i ljubav. To mi se i ostvarilo”, kaže sa smiješkom.</a:t>
            </a:r>
            <a:endParaRPr lang="hr-HR" sz="2000" dirty="0"/>
          </a:p>
        </p:txBody>
      </p:sp>
      <p:pic>
        <p:nvPicPr>
          <p:cNvPr id="7" name="Slika 6" descr="Slika na kojoj se prikazuje strijela&#10;&#10;Opis je automatski generiran">
            <a:extLst>
              <a:ext uri="{FF2B5EF4-FFF2-40B4-BE49-F238E27FC236}">
                <a16:creationId xmlns:a16="http://schemas.microsoft.com/office/drawing/2014/main" id="{A2628CF2-B976-4DF7-B954-DA60CB780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18" y="152749"/>
            <a:ext cx="1279581" cy="165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4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12964C-2D87-402C-9973-EA5A7D3F6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hr-HR" sz="2000" b="0" i="0" dirty="0">
                <a:effectLst/>
                <a:latin typeface="Roboto" panose="02000000000000000000" pitchFamily="2" charset="0"/>
              </a:rPr>
              <a:t>U SOS Dječjem selu Hrvatska ima još puno djece i mladih osoba koja dijele sličnu priču kao Korina, Jana, Matija, Leon i Marija.</a:t>
            </a:r>
          </a:p>
          <a:p>
            <a:r>
              <a:rPr lang="hr-HR" sz="2000" b="0" i="0" dirty="0">
                <a:effectLst/>
                <a:latin typeface="Roboto" panose="02000000000000000000" pitchFamily="2" charset="0"/>
              </a:rPr>
              <a:t> Na njihovom putu ka odrastanju i vi im možete pomoći. </a:t>
            </a:r>
          </a:p>
          <a:p>
            <a:r>
              <a:rPr lang="hr-HR" sz="2000" dirty="0">
                <a:latin typeface="Roboto" panose="02000000000000000000" pitchFamily="2" charset="0"/>
              </a:rPr>
              <a:t>S</a:t>
            </a:r>
            <a:r>
              <a:rPr lang="hr-HR" sz="2000" b="0" i="0" dirty="0">
                <a:effectLst/>
                <a:latin typeface="Roboto" panose="02000000000000000000" pitchFamily="2" charset="0"/>
              </a:rPr>
              <a:t>udjelujte u stvaranju brižnog doma za svako dijete.</a:t>
            </a:r>
            <a:endParaRPr lang="hr-HR" sz="2000" dirty="0"/>
          </a:p>
        </p:txBody>
      </p:sp>
      <p:sp>
        <p:nvSpPr>
          <p:cNvPr id="25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76237BAF-8309-4B6C-BAE4-F637100B3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r="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885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828</Words>
  <Application>Microsoft Office PowerPoint</Application>
  <PresentationFormat>Široki zaslon</PresentationFormat>
  <Paragraphs>104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8" baseType="lpstr">
      <vt:lpstr>Aldhabi</vt:lpstr>
      <vt:lpstr>Arial</vt:lpstr>
      <vt:lpstr>Calibri</vt:lpstr>
      <vt:lpstr>Calibri Light</vt:lpstr>
      <vt:lpstr>inherit</vt:lpstr>
      <vt:lpstr>Roboto</vt:lpstr>
      <vt:lpstr>Tema sustava Office</vt:lpstr>
      <vt:lpstr>PowerPoint prezentacija</vt:lpstr>
      <vt:lpstr>O njima </vt:lpstr>
      <vt:lpstr>PowerPoint prezentacija</vt:lpstr>
      <vt:lpstr>PowerPoint prezentacija</vt:lpstr>
      <vt:lpstr>PowerPoint prezentacija</vt:lpstr>
      <vt:lpstr>Korina</vt:lpstr>
      <vt:lpstr>Jana, Matija i Leon </vt:lpstr>
      <vt:lpstr>Marija</vt:lpstr>
      <vt:lpstr>PowerPoint prezentacija</vt:lpstr>
      <vt:lpstr>PowerPoint prezentacija</vt:lpstr>
      <vt:lpstr>HVALA VAM!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sabina vukić</dc:creator>
  <cp:lastModifiedBy>sabina vukić</cp:lastModifiedBy>
  <cp:revision>3</cp:revision>
  <dcterms:created xsi:type="dcterms:W3CDTF">2021-11-03T08:46:22Z</dcterms:created>
  <dcterms:modified xsi:type="dcterms:W3CDTF">2021-11-19T11:12:35Z</dcterms:modified>
</cp:coreProperties>
</file>